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sldIdLst>
    <p:sldId id="259" r:id="rId5"/>
    <p:sldId id="263" r:id="rId6"/>
    <p:sldId id="274" r:id="rId7"/>
    <p:sldId id="270" r:id="rId8"/>
    <p:sldId id="275" r:id="rId9"/>
    <p:sldId id="276" r:id="rId10"/>
    <p:sldId id="277" r:id="rId11"/>
    <p:sldId id="266" r:id="rId12"/>
    <p:sldId id="271" r:id="rId13"/>
    <p:sldId id="272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40" userDrawn="1">
          <p15:clr>
            <a:srgbClr val="A4A3A4"/>
          </p15:clr>
        </p15:guide>
        <p15:guide id="3" pos="6840" userDrawn="1">
          <p15:clr>
            <a:srgbClr val="A4A3A4"/>
          </p15:clr>
        </p15:guide>
        <p15:guide id="4" orient="horz" pos="792" userDrawn="1">
          <p15:clr>
            <a:srgbClr val="A4A3A4"/>
          </p15:clr>
        </p15:guide>
        <p15:guide id="5" orient="horz" pos="1008" userDrawn="1">
          <p15:clr>
            <a:srgbClr val="A4A3A4"/>
          </p15:clr>
        </p15:guide>
        <p15:guide id="6" orient="horz" pos="4104" userDrawn="1">
          <p15:clr>
            <a:srgbClr val="A4A3A4"/>
          </p15:clr>
        </p15:guide>
        <p15:guide id="7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D388"/>
    <a:srgbClr val="D0ECB7"/>
    <a:srgbClr val="D2ECB8"/>
    <a:srgbClr val="1F2D29"/>
    <a:srgbClr val="8EC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132EEF-8288-4764-BB2C-095C4B781366}" v="56" dt="2019-09-26T22:37:06.133"/>
    <p1510:client id="{A5266EE8-DA02-451C-BC9F-57CBD99310D2}" v="801" dt="2019-09-27T20:34:36.509"/>
    <p1510:client id="{AD32D38B-1836-4D80-9B01-D4EDC872E165}" v="18" dt="2019-09-26T22:09:21.5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2" autoAdjust="0"/>
    <p:restoredTop sz="93107" autoAdjust="0"/>
  </p:normalViewPr>
  <p:slideViewPr>
    <p:cSldViewPr snapToGrid="0">
      <p:cViewPr varScale="1">
        <p:scale>
          <a:sx n="73" d="100"/>
          <a:sy n="73" d="100"/>
        </p:scale>
        <p:origin x="64" y="112"/>
      </p:cViewPr>
      <p:guideLst>
        <p:guide orient="horz" pos="2160"/>
        <p:guide pos="840"/>
        <p:guide pos="6840"/>
        <p:guide orient="horz" pos="792"/>
        <p:guide orient="horz" pos="1008"/>
        <p:guide orient="horz" pos="41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B987B-6643-43AA-9B56-509B80CCD0F3}" type="datetimeFigureOut">
              <a:rPr lang="en-US" smtClean="0"/>
              <a:t>9/28/2019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42F3-CDD5-4B19-B3DB-7C5223465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-As a consumer today how can I figure out what energy incentives are available? </a:t>
            </a:r>
          </a:p>
          <a:p>
            <a:r>
              <a:rPr lang="en-US" dirty="0"/>
              <a:t>-I currently have to go to many different websites </a:t>
            </a:r>
            <a:endParaRPr lang="en-US" dirty="0">
              <a:cs typeface="Calibri"/>
            </a:endParaRPr>
          </a:p>
          <a:p>
            <a:r>
              <a:rPr lang="en-US" dirty="0"/>
              <a:t>-And how do I know which are worth my while? </a:t>
            </a:r>
            <a:endParaRPr lang="en-US" dirty="0">
              <a:cs typeface="Calibri"/>
            </a:endParaRPr>
          </a:p>
          <a:p>
            <a:r>
              <a:rPr lang="en-US" dirty="0"/>
              <a:t>-This information is difficult to find – I might hear anecdotes from friends or family, and if I try hard enough some tidbits in online forums</a:t>
            </a:r>
            <a:endParaRPr lang="en-US" dirty="0">
              <a:cs typeface="Calibri"/>
            </a:endParaRPr>
          </a:p>
          <a:p>
            <a:r>
              <a:rPr lang="en-US" dirty="0"/>
              <a:t>-The One-Stop Shop for Energy Incentives will make my shopping much easier</a:t>
            </a:r>
            <a:endParaRPr lang="en-US" dirty="0">
              <a:cs typeface="Calibri"/>
            </a:endParaRPr>
          </a:p>
          <a:p>
            <a:r>
              <a:rPr lang="en-US" dirty="0"/>
              <a:t>-I can search by zip code or product to find exactly what I am looking for</a:t>
            </a:r>
            <a:endParaRPr lang="en-US" dirty="0">
              <a:cs typeface="Calibri"/>
            </a:endParaRPr>
          </a:p>
          <a:p>
            <a:r>
              <a:rPr lang="en-US" dirty="0"/>
              <a:t>-I can filter by category or by eligibility</a:t>
            </a:r>
            <a:endParaRPr lang="en-US" dirty="0">
              <a:cs typeface="Calibri"/>
            </a:endParaRPr>
          </a:p>
          <a:p>
            <a:r>
              <a:rPr lang="en-US" dirty="0"/>
              <a:t>-I can see reviews of each incentive from consumers like me</a:t>
            </a:r>
            <a:endParaRPr lang="en-US" dirty="0">
              <a:cs typeface="Calibri"/>
            </a:endParaRPr>
          </a:p>
          <a:p>
            <a:r>
              <a:rPr lang="en-US" dirty="0"/>
              <a:t>-I can get tips from people who’ve successfully navigated each process</a:t>
            </a:r>
            <a:endParaRPr lang="en-US" dirty="0">
              <a:cs typeface="Calibri"/>
            </a:endParaRPr>
          </a:p>
          <a:p>
            <a:r>
              <a:rPr lang="en-US" dirty="0"/>
              <a:t>-When I go shopping I can be fully informed of net prices</a:t>
            </a:r>
            <a:endParaRPr lang="en-US" dirty="0">
              <a:cs typeface="Calibri"/>
            </a:endParaRPr>
          </a:p>
          <a:p>
            <a:r>
              <a:rPr lang="en-US" dirty="0"/>
              <a:t>-The One-Stop Shop will increase adoption of green products and services by making it easier for consumers like me to find out about them 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42F3-CDD5-4B19-B3DB-7C5223465AF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93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Audience Votes: </a:t>
            </a:r>
            <a:r>
              <a:rPr lang="en-US" dirty="0" err="1"/>
              <a:t>GreenAvatar</a:t>
            </a:r>
            <a:r>
              <a:rPr lang="en-US" dirty="0"/>
              <a:t> &gt; Recycle Expert &gt; One Stop Shop for Energy Incentives</a:t>
            </a:r>
          </a:p>
          <a:p>
            <a:r>
              <a:rPr lang="en-US" dirty="0"/>
              <a:t>Potential Improvement: “combine (?)” recycle expert with </a:t>
            </a:r>
            <a:r>
              <a:rPr lang="en-US" dirty="0" err="1"/>
              <a:t>GreenAvatar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42F3-CDD5-4B19-B3DB-7C5223465AF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520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5248-46FB-4B21-86CC-193094DCEFA0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1CC9A-5A1F-4B55-A065-BB4E65346D4D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D0E3-2BD6-4254-82D0-8E1441667E33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CEC5-CE1B-4617-82D6-65BD0F5B07A5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011BD-7957-4CF3-8BCA-9A385F7F00A0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D1E35-9E29-4BA2-8650-B8DF2FB8418A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bg1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bg1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E36BE-4641-4FC6-BB34-6A020DAA3E16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F94D2-0D2E-4C87-8168-ED920BF6FA52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852E-F5CF-4AEE-8E73-07BBAD90892A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BE78-9AC4-4210-8A68-53918CCA97CC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/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F09E-DD05-437F-9F41-BFC11A888A78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C3E312BF-6E7B-46F2-B83A-98982FB970FA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8F932A-BA8C-4BAE-8004-42007842B30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 rot="16200000">
            <a:off x="-852662" y="5042126"/>
            <a:ext cx="2660713" cy="964175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3C9CC-F0AD-4F56-9B0F-18ED29C3B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7875" y="2220024"/>
            <a:ext cx="8259679" cy="1203489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>
                <a:solidFill>
                  <a:schemeClr val="tx1"/>
                </a:solidFill>
              </a:rPr>
              <a:t>Product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38C4F-5ED7-4B74-B0C6-2DF6DC04F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7875" y="1242217"/>
            <a:ext cx="8259678" cy="864696"/>
          </a:xfrm>
        </p:spPr>
        <p:txBody>
          <a:bodyPr anchor="t" anchorCtr="0">
            <a:norm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4800" b="1" dirty="0">
                <a:solidFill>
                  <a:schemeClr val="tx1"/>
                </a:solidFill>
              </a:rPr>
              <a:t>Sprint 1</a:t>
            </a:r>
            <a:endParaRPr lang="en-US" sz="4800" b="1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CEE29D5-BF97-4CD1-B64F-C7C04172A16B}"/>
              </a:ext>
            </a:extLst>
          </p:cNvPr>
          <p:cNvSpPr txBox="1">
            <a:spLocks/>
          </p:cNvSpPr>
          <p:nvPr/>
        </p:nvSpPr>
        <p:spPr>
          <a:xfrm>
            <a:off x="1877873" y="3727263"/>
            <a:ext cx="6134013" cy="2508069"/>
          </a:xfrm>
          <a:prstGeom prst="rect">
            <a:avLst/>
          </a:prstGeom>
        </p:spPr>
        <p:txBody>
          <a:bodyPr vert="horz" lIns="91440" tIns="0" rIns="91440" bIns="45720" rtlCol="0" anchor="t" anchorCtr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Team 68 – </a:t>
            </a:r>
            <a:r>
              <a:rPr lang="en-US" sz="2000" b="1" dirty="0" err="1"/>
              <a:t>sEnergy</a:t>
            </a:r>
            <a:r>
              <a:rPr lang="en-US" sz="2000" b="1" dirty="0"/>
              <a:t>                </a:t>
            </a:r>
            <a:r>
              <a:rPr lang="en-US" sz="2000" dirty="0"/>
              <a:t>September 27, 2019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Jay Lee, MBA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Nilay Altun, CS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Adam Levin, CS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Harry Li, ORIE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Ami Mehta, AAP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F0B61B-C42E-4B04-A325-52BAE756F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852662" y="5042126"/>
            <a:ext cx="2660713" cy="964175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B041C05-BF2F-4A30-912A-C6014E62A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7554" y="5487"/>
            <a:ext cx="2043793" cy="204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2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C9E59A-BFB5-4842-81EC-6D3768DE1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9866" y="0"/>
            <a:ext cx="10320542" cy="6858000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8DD795-6BF7-4A92-9D83-796D36F49CC3}"/>
              </a:ext>
            </a:extLst>
          </p:cNvPr>
          <p:cNvSpPr/>
          <p:nvPr/>
        </p:nvSpPr>
        <p:spPr>
          <a:xfrm>
            <a:off x="1937663" y="964093"/>
            <a:ext cx="4497971" cy="1422056"/>
          </a:xfrm>
          <a:prstGeom prst="roundRect">
            <a:avLst>
              <a:gd name="adj" fmla="val 4449"/>
            </a:avLst>
          </a:prstGeom>
          <a:solidFill>
            <a:srgbClr val="D2ECB8">
              <a:alpha val="4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endParaRPr lang="en-US" sz="2000" dirty="0">
              <a:solidFill>
                <a:srgbClr val="1F2D29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F50C69-06D6-467C-9B7F-A4885D6D8BD1}"/>
              </a:ext>
            </a:extLst>
          </p:cNvPr>
          <p:cNvSpPr/>
          <p:nvPr/>
        </p:nvSpPr>
        <p:spPr>
          <a:xfrm>
            <a:off x="1987733" y="1600200"/>
            <a:ext cx="4423955" cy="759823"/>
          </a:xfrm>
          <a:prstGeom prst="roundRect">
            <a:avLst>
              <a:gd name="adj" fmla="val 8644"/>
            </a:avLst>
          </a:prstGeom>
          <a:solidFill>
            <a:srgbClr val="D2EC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2713">
              <a:spcAft>
                <a:spcPts val="600"/>
              </a:spcAft>
            </a:pPr>
            <a:r>
              <a:rPr lang="en-US" sz="1600" b="1" dirty="0">
                <a:solidFill>
                  <a:srgbClr val="1F2D29"/>
                </a:solidFill>
              </a:rPr>
              <a:t>How do they perceive energy incentives?</a:t>
            </a:r>
          </a:p>
          <a:p>
            <a:pPr marL="112713">
              <a:spcAft>
                <a:spcPts val="600"/>
              </a:spcAft>
            </a:pPr>
            <a:r>
              <a:rPr lang="en-US" sz="1600" b="1" dirty="0">
                <a:solidFill>
                  <a:srgbClr val="1F2D29"/>
                </a:solidFill>
              </a:rPr>
              <a:t>What factors drive changes in behavior?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3E425F5-8661-4522-AF53-308C09F65C90}"/>
              </a:ext>
            </a:extLst>
          </p:cNvPr>
          <p:cNvSpPr/>
          <p:nvPr/>
        </p:nvSpPr>
        <p:spPr>
          <a:xfrm>
            <a:off x="1759134" y="3927566"/>
            <a:ext cx="4119152" cy="2259165"/>
          </a:xfrm>
          <a:prstGeom prst="roundRect">
            <a:avLst>
              <a:gd name="adj" fmla="val 4449"/>
            </a:avLst>
          </a:prstGeom>
          <a:solidFill>
            <a:srgbClr val="D2ECB8">
              <a:alpha val="4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endParaRPr lang="en-US" sz="2000" dirty="0">
              <a:solidFill>
                <a:srgbClr val="1F2D29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021B88-F69E-44BD-9111-C0905FE623E9}"/>
              </a:ext>
            </a:extLst>
          </p:cNvPr>
          <p:cNvSpPr/>
          <p:nvPr/>
        </p:nvSpPr>
        <p:spPr>
          <a:xfrm>
            <a:off x="1802679" y="5417467"/>
            <a:ext cx="4053834" cy="733696"/>
          </a:xfrm>
          <a:prstGeom prst="roundRect">
            <a:avLst>
              <a:gd name="adj" fmla="val 8644"/>
            </a:avLst>
          </a:prstGeom>
          <a:solidFill>
            <a:srgbClr val="D2EC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1F2D29"/>
                </a:solidFill>
              </a:rPr>
              <a:t>How do tax credits/rebates work?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1F2D29"/>
                </a:solidFill>
              </a:rPr>
              <a:t>What are the use cases and variations?</a:t>
            </a:r>
          </a:p>
        </p:txBody>
      </p:sp>
    </p:spTree>
    <p:extLst>
      <p:ext uri="{BB962C8B-B14F-4D97-AF65-F5344CB8AC3E}">
        <p14:creationId xmlns:p14="http://schemas.microsoft.com/office/powerpoint/2010/main" val="1033833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C9E59A-BFB5-4842-81EC-6D3768DE1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9866" y="0"/>
            <a:ext cx="10320542" cy="6858000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8DD795-6BF7-4A92-9D83-796D36F49CC3}"/>
              </a:ext>
            </a:extLst>
          </p:cNvPr>
          <p:cNvSpPr/>
          <p:nvPr/>
        </p:nvSpPr>
        <p:spPr>
          <a:xfrm>
            <a:off x="1937663" y="964093"/>
            <a:ext cx="4497971" cy="1422056"/>
          </a:xfrm>
          <a:prstGeom prst="roundRect">
            <a:avLst>
              <a:gd name="adj" fmla="val 4449"/>
            </a:avLst>
          </a:prstGeom>
          <a:solidFill>
            <a:srgbClr val="D2ECB8">
              <a:alpha val="4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endParaRPr lang="en-US" sz="2000" dirty="0">
              <a:solidFill>
                <a:srgbClr val="1F2D29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F50C69-06D6-467C-9B7F-A4885D6D8BD1}"/>
              </a:ext>
            </a:extLst>
          </p:cNvPr>
          <p:cNvSpPr/>
          <p:nvPr/>
        </p:nvSpPr>
        <p:spPr>
          <a:xfrm>
            <a:off x="1987733" y="1600200"/>
            <a:ext cx="4423955" cy="759823"/>
          </a:xfrm>
          <a:prstGeom prst="roundRect">
            <a:avLst>
              <a:gd name="adj" fmla="val 8644"/>
            </a:avLst>
          </a:prstGeom>
          <a:solidFill>
            <a:srgbClr val="D2EC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2713">
              <a:spcAft>
                <a:spcPts val="600"/>
              </a:spcAft>
            </a:pPr>
            <a:r>
              <a:rPr lang="en-US" sz="1600" b="1" dirty="0">
                <a:solidFill>
                  <a:srgbClr val="1F2D29"/>
                </a:solidFill>
              </a:rPr>
              <a:t>How do they perceive energy incentives?</a:t>
            </a:r>
          </a:p>
          <a:p>
            <a:pPr marL="112713">
              <a:spcAft>
                <a:spcPts val="600"/>
              </a:spcAft>
            </a:pPr>
            <a:r>
              <a:rPr lang="en-US" sz="1600" b="1" dirty="0">
                <a:solidFill>
                  <a:srgbClr val="1F2D29"/>
                </a:solidFill>
              </a:rPr>
              <a:t>What factors drive changes in behavior?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41D999-9E40-40C1-A21C-68E0C0F191DE}"/>
              </a:ext>
            </a:extLst>
          </p:cNvPr>
          <p:cNvSpPr/>
          <p:nvPr/>
        </p:nvSpPr>
        <p:spPr>
          <a:xfrm>
            <a:off x="6898564" y="2464530"/>
            <a:ext cx="4497971" cy="2188026"/>
          </a:xfrm>
          <a:prstGeom prst="roundRect">
            <a:avLst>
              <a:gd name="adj" fmla="val 4449"/>
            </a:avLst>
          </a:prstGeom>
          <a:solidFill>
            <a:srgbClr val="D2ECB8">
              <a:alpha val="4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endParaRPr lang="en-US" sz="2000" dirty="0">
              <a:solidFill>
                <a:srgbClr val="1F2D29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606669-5B12-4D2A-841D-04BAB97C1AC2}"/>
              </a:ext>
            </a:extLst>
          </p:cNvPr>
          <p:cNvSpPr/>
          <p:nvPr/>
        </p:nvSpPr>
        <p:spPr>
          <a:xfrm>
            <a:off x="6937744" y="3884023"/>
            <a:ext cx="4423955" cy="733696"/>
          </a:xfrm>
          <a:prstGeom prst="roundRect">
            <a:avLst>
              <a:gd name="adj" fmla="val 8644"/>
            </a:avLst>
          </a:prstGeom>
          <a:solidFill>
            <a:srgbClr val="D2EC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9725">
              <a:spcAft>
                <a:spcPts val="600"/>
              </a:spcAft>
            </a:pPr>
            <a:r>
              <a:rPr lang="en-US" sz="1600" b="1" dirty="0">
                <a:solidFill>
                  <a:srgbClr val="1F2D29"/>
                </a:solidFill>
              </a:rPr>
              <a:t>What emerging technologies address energy conservation?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3E425F5-8661-4522-AF53-308C09F65C90}"/>
              </a:ext>
            </a:extLst>
          </p:cNvPr>
          <p:cNvSpPr/>
          <p:nvPr/>
        </p:nvSpPr>
        <p:spPr>
          <a:xfrm>
            <a:off x="1759134" y="3927566"/>
            <a:ext cx="4119152" cy="2259165"/>
          </a:xfrm>
          <a:prstGeom prst="roundRect">
            <a:avLst>
              <a:gd name="adj" fmla="val 4449"/>
            </a:avLst>
          </a:prstGeom>
          <a:solidFill>
            <a:srgbClr val="D2ECB8">
              <a:alpha val="4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endParaRPr lang="en-US" sz="2000" dirty="0">
              <a:solidFill>
                <a:srgbClr val="1F2D29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021B88-F69E-44BD-9111-C0905FE623E9}"/>
              </a:ext>
            </a:extLst>
          </p:cNvPr>
          <p:cNvSpPr/>
          <p:nvPr/>
        </p:nvSpPr>
        <p:spPr>
          <a:xfrm>
            <a:off x="1802679" y="5417467"/>
            <a:ext cx="4053834" cy="733696"/>
          </a:xfrm>
          <a:prstGeom prst="roundRect">
            <a:avLst>
              <a:gd name="adj" fmla="val 8644"/>
            </a:avLst>
          </a:prstGeom>
          <a:solidFill>
            <a:srgbClr val="D2EC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1F2D29"/>
                </a:solidFill>
              </a:rPr>
              <a:t>How do tax credits/rebates work?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1F2D29"/>
                </a:solidFill>
              </a:rPr>
              <a:t>What are the use cases and variations?</a:t>
            </a:r>
          </a:p>
        </p:txBody>
      </p:sp>
    </p:spTree>
    <p:extLst>
      <p:ext uri="{BB962C8B-B14F-4D97-AF65-F5344CB8AC3E}">
        <p14:creationId xmlns:p14="http://schemas.microsoft.com/office/powerpoint/2010/main" val="2022456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CA39E51-51F3-46DA-A1DF-A378534F47A4}"/>
              </a:ext>
            </a:extLst>
          </p:cNvPr>
          <p:cNvSpPr txBox="1">
            <a:spLocks/>
          </p:cNvSpPr>
          <p:nvPr/>
        </p:nvSpPr>
        <p:spPr>
          <a:xfrm>
            <a:off x="1333500" y="994302"/>
            <a:ext cx="9525000" cy="8975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1F2D29"/>
                </a:solidFill>
              </a:rPr>
              <a:t>How Might We?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5A5B553-8260-4D0D-ACAF-AEC9DFA6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880" y="4518714"/>
            <a:ext cx="3050240" cy="1996386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F4A46DD-3224-41FB-B6D7-DB328206C092}"/>
              </a:ext>
            </a:extLst>
          </p:cNvPr>
          <p:cNvSpPr txBox="1">
            <a:spLocks/>
          </p:cNvSpPr>
          <p:nvPr/>
        </p:nvSpPr>
        <p:spPr>
          <a:xfrm>
            <a:off x="1333500" y="2451728"/>
            <a:ext cx="9853084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3200" b="1" dirty="0">
                <a:solidFill>
                  <a:srgbClr val="1F2D29"/>
                </a:solidFill>
              </a:rPr>
              <a:t>Leverage federal and state offered energy credits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3200" b="1" dirty="0">
                <a:solidFill>
                  <a:srgbClr val="1F2D29"/>
                </a:solidFill>
              </a:rPr>
              <a:t>to incent consumers to better conserve energy?</a:t>
            </a:r>
          </a:p>
        </p:txBody>
      </p:sp>
    </p:spTree>
    <p:extLst>
      <p:ext uri="{BB962C8B-B14F-4D97-AF65-F5344CB8AC3E}">
        <p14:creationId xmlns:p14="http://schemas.microsoft.com/office/powerpoint/2010/main" val="3835257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CA39E51-51F3-46DA-A1DF-A378534F47A4}"/>
              </a:ext>
            </a:extLst>
          </p:cNvPr>
          <p:cNvSpPr txBox="1">
            <a:spLocks/>
          </p:cNvSpPr>
          <p:nvPr/>
        </p:nvSpPr>
        <p:spPr>
          <a:xfrm>
            <a:off x="1333500" y="994302"/>
            <a:ext cx="9525000" cy="8975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1F2D29"/>
                </a:solidFill>
              </a:rPr>
              <a:t>How Might We?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5A5B553-8260-4D0D-ACAF-AEC9DFA6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880" y="4518714"/>
            <a:ext cx="3050240" cy="1996386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F4A46DD-3224-41FB-B6D7-DB328206C092}"/>
              </a:ext>
            </a:extLst>
          </p:cNvPr>
          <p:cNvSpPr txBox="1">
            <a:spLocks/>
          </p:cNvSpPr>
          <p:nvPr/>
        </p:nvSpPr>
        <p:spPr>
          <a:xfrm>
            <a:off x="1333500" y="2451728"/>
            <a:ext cx="9853084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3200" b="1" strike="sngStrike" dirty="0">
                <a:solidFill>
                  <a:schemeClr val="tx1">
                    <a:lumMod val="65000"/>
                  </a:schemeClr>
                </a:solidFill>
              </a:rPr>
              <a:t>Leverage federal and state offered energy credits</a:t>
            </a:r>
            <a:endParaRPr lang="en-US" sz="3200" b="1" strike="sngStrike">
              <a:solidFill>
                <a:schemeClr val="tx1">
                  <a:lumMod val="65000"/>
                </a:schemeClr>
              </a:solidFill>
              <a:cs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3200" b="1" strike="sngStrike" dirty="0">
                <a:solidFill>
                  <a:schemeClr val="tx1">
                    <a:lumMod val="65000"/>
                  </a:schemeClr>
                </a:solidFill>
              </a:rPr>
              <a:t>to</a:t>
            </a:r>
            <a:r>
              <a:rPr lang="en-US" sz="3200" b="1" dirty="0">
                <a:solidFill>
                  <a:srgbClr val="1F2D29"/>
                </a:solidFill>
              </a:rPr>
              <a:t> Incent consumers to better conserve energy?</a:t>
            </a:r>
            <a:endParaRPr lang="en-US" sz="3200" b="1" dirty="0">
              <a:solidFill>
                <a:srgbClr val="1F2D29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8077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25E1FA7-07DF-4D19-AB52-171E5CB12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73" y="1373593"/>
            <a:ext cx="2465173" cy="1454112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07C7EEF-9F66-442C-8231-07880D30E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806" y="1374026"/>
            <a:ext cx="2485768" cy="14532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EAD544C-FF2A-4F19-AAD9-6A1E90C7B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022" y="1370658"/>
            <a:ext cx="2557849" cy="1521765"/>
          </a:xfrm>
          <a:prstGeom prst="rect">
            <a:avLst/>
          </a:prstGeom>
        </p:spPr>
      </p:pic>
      <p:pic>
        <p:nvPicPr>
          <p:cNvPr id="9" name="Picture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87593A7-311C-4B28-9CCD-AF3D7C81B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8265" y="1370630"/>
            <a:ext cx="2681417" cy="152182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1F329A7-51A3-4CC3-B368-143030E2F0A4}"/>
              </a:ext>
            </a:extLst>
          </p:cNvPr>
          <p:cNvSpPr txBox="1">
            <a:spLocks/>
          </p:cNvSpPr>
          <p:nvPr/>
        </p:nvSpPr>
        <p:spPr>
          <a:xfrm>
            <a:off x="1168743" y="1049221"/>
            <a:ext cx="1956487" cy="3929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rgbClr val="1F2D29"/>
                </a:solidFill>
              </a:rPr>
              <a:t>Federal Incentives</a:t>
            </a:r>
            <a:endParaRPr lang="en-US" sz="1600">
              <a:cs typeface="Arial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7B632E4-5E32-4CD3-92BE-A108CAFA9417}"/>
              </a:ext>
            </a:extLst>
          </p:cNvPr>
          <p:cNvSpPr txBox="1">
            <a:spLocks/>
          </p:cNvSpPr>
          <p:nvPr/>
        </p:nvSpPr>
        <p:spPr>
          <a:xfrm>
            <a:off x="3918122" y="1049221"/>
            <a:ext cx="1760839" cy="3929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3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rgbClr val="1F2D29"/>
                </a:solidFill>
              </a:rPr>
              <a:t>State Incentives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74F5F85-1011-4571-9F3A-24EB51161C10}"/>
              </a:ext>
            </a:extLst>
          </p:cNvPr>
          <p:cNvSpPr txBox="1">
            <a:spLocks/>
          </p:cNvSpPr>
          <p:nvPr/>
        </p:nvSpPr>
        <p:spPr>
          <a:xfrm>
            <a:off x="6502743" y="1049221"/>
            <a:ext cx="1884406" cy="3929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rgbClr val="1F2D29"/>
                </a:solidFill>
              </a:rPr>
              <a:t>Local Incentives</a:t>
            </a:r>
            <a:endParaRPr lang="en-US" sz="1600">
              <a:cs typeface="Arial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E127013-7AD4-47ED-BAD0-C632896A4AFC}"/>
              </a:ext>
            </a:extLst>
          </p:cNvPr>
          <p:cNvSpPr txBox="1">
            <a:spLocks/>
          </p:cNvSpPr>
          <p:nvPr/>
        </p:nvSpPr>
        <p:spPr>
          <a:xfrm>
            <a:off x="8665174" y="1049221"/>
            <a:ext cx="2728783" cy="3929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rgbClr val="1F2D29"/>
                </a:solidFill>
              </a:rPr>
              <a:t>Utility Companies Incentives</a:t>
            </a:r>
            <a:endParaRPr lang="en-US" sz="1600" dirty="0">
              <a:cs typeface="Arial"/>
            </a:endParaRPr>
          </a:p>
        </p:txBody>
      </p:sp>
      <p:pic>
        <p:nvPicPr>
          <p:cNvPr id="19" name="Graphic 1" descr="Confused person">
            <a:extLst>
              <a:ext uri="{FF2B5EF4-FFF2-40B4-BE49-F238E27FC236}">
                <a16:creationId xmlns:a16="http://schemas.microsoft.com/office/drawing/2014/main" id="{C1276F60-4C4E-439C-9AE8-D8D548C54F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8179" y="3442036"/>
            <a:ext cx="1984344" cy="1984344"/>
          </a:xfrm>
          <a:prstGeom prst="rect">
            <a:avLst/>
          </a:prstGeom>
        </p:spPr>
      </p:pic>
      <p:pic>
        <p:nvPicPr>
          <p:cNvPr id="20" name="Graphic 1" descr="Question mark">
            <a:extLst>
              <a:ext uri="{FF2B5EF4-FFF2-40B4-BE49-F238E27FC236}">
                <a16:creationId xmlns:a16="http://schemas.microsoft.com/office/drawing/2014/main" id="{6E9D1716-0651-4896-99CB-B0EB04B958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800000">
            <a:off x="1718621" y="3169216"/>
            <a:ext cx="668847" cy="668847"/>
          </a:xfrm>
          <a:prstGeom prst="rect">
            <a:avLst/>
          </a:prstGeom>
        </p:spPr>
      </p:pic>
      <p:pic>
        <p:nvPicPr>
          <p:cNvPr id="15" name="Picture 2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CD3DC32-E17B-4A29-B5D4-5715860021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7860" y="3440130"/>
            <a:ext cx="4689390" cy="331406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DDB169-5DFF-4C7D-8D79-9162F42D6356}"/>
              </a:ext>
            </a:extLst>
          </p:cNvPr>
          <p:cNvCxnSpPr/>
          <p:nvPr/>
        </p:nvCxnSpPr>
        <p:spPr>
          <a:xfrm>
            <a:off x="3023286" y="2879123"/>
            <a:ext cx="1357183" cy="7702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AFF07B-F485-4CE2-96E4-82C9E3C91BF8}"/>
              </a:ext>
            </a:extLst>
          </p:cNvPr>
          <p:cNvCxnSpPr>
            <a:cxnSpLocks/>
          </p:cNvCxnSpPr>
          <p:nvPr/>
        </p:nvCxnSpPr>
        <p:spPr>
          <a:xfrm>
            <a:off x="4897394" y="2879123"/>
            <a:ext cx="574589" cy="54369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E29C98-E8D3-4E00-8F3A-FF8BE7FA0B4C}"/>
              </a:ext>
            </a:extLst>
          </p:cNvPr>
          <p:cNvCxnSpPr>
            <a:cxnSpLocks/>
          </p:cNvCxnSpPr>
          <p:nvPr/>
        </p:nvCxnSpPr>
        <p:spPr>
          <a:xfrm flipH="1">
            <a:off x="7325497" y="2879124"/>
            <a:ext cx="146222" cy="5642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F2CDDA-DD18-44B1-B037-DFD2C965E91E}"/>
              </a:ext>
            </a:extLst>
          </p:cNvPr>
          <p:cNvCxnSpPr>
            <a:cxnSpLocks/>
          </p:cNvCxnSpPr>
          <p:nvPr/>
        </p:nvCxnSpPr>
        <p:spPr>
          <a:xfrm flipH="1">
            <a:off x="8499389" y="2889422"/>
            <a:ext cx="877330" cy="57459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7E657F7-F24A-45C6-B67F-A26474949CD0}"/>
              </a:ext>
            </a:extLst>
          </p:cNvPr>
          <p:cNvSpPr txBox="1">
            <a:spLocks/>
          </p:cNvSpPr>
          <p:nvPr/>
        </p:nvSpPr>
        <p:spPr>
          <a:xfrm>
            <a:off x="1168744" y="204844"/>
            <a:ext cx="6415217" cy="49591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5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rgbClr val="1F2D29"/>
                </a:solidFill>
              </a:rPr>
              <a:t>One Stop Shop for Energy Incentives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370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2257D3C-1554-41D3-993F-589ECCD28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011" y="54438"/>
            <a:ext cx="2957152" cy="213401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1964A209-01C1-4589-869C-DD98F84E328A}"/>
              </a:ext>
            </a:extLst>
          </p:cNvPr>
          <p:cNvSpPr/>
          <p:nvPr/>
        </p:nvSpPr>
        <p:spPr>
          <a:xfrm rot="16260000">
            <a:off x="5591107" y="4633070"/>
            <a:ext cx="886226" cy="823949"/>
          </a:xfrm>
          <a:prstGeom prst="downArrow">
            <a:avLst/>
          </a:prstGeom>
          <a:solidFill>
            <a:srgbClr val="92D05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F75B2E1-24B2-47A4-BFC3-D0018D97F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73" y="2520778"/>
            <a:ext cx="1260391" cy="1270688"/>
          </a:xfrm>
          <a:prstGeom prst="rect">
            <a:avLst/>
          </a:prstGeom>
        </p:spPr>
      </p:pic>
      <p:pic>
        <p:nvPicPr>
          <p:cNvPr id="9" name="Picture 9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EDA4D8D2-3E1D-48B1-99FF-12488C1DF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267" y="2039508"/>
            <a:ext cx="2381250" cy="1666875"/>
          </a:xfrm>
          <a:prstGeom prst="rect">
            <a:avLst/>
          </a:prstGeom>
        </p:spPr>
      </p:pic>
      <p:pic>
        <p:nvPicPr>
          <p:cNvPr id="24" name="Picture 2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06DBB33-CF20-48DB-9AE7-286D18B0BE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3" r="502" b="30457"/>
          <a:stretch/>
        </p:blipFill>
        <p:spPr>
          <a:xfrm>
            <a:off x="6886832" y="3661867"/>
            <a:ext cx="3494935" cy="2376318"/>
          </a:xfrm>
          <a:prstGeom prst="rect">
            <a:avLst/>
          </a:prstGeom>
        </p:spPr>
      </p:pic>
      <p:pic>
        <p:nvPicPr>
          <p:cNvPr id="28" name="Picture 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3F9517-EA2C-4B4E-98D5-959753FF29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2" r="375" b="13483"/>
          <a:stretch/>
        </p:blipFill>
        <p:spPr>
          <a:xfrm>
            <a:off x="1998411" y="4055075"/>
            <a:ext cx="2256464" cy="198203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05E31D-8CF6-40CF-BED6-78FD908683AC}"/>
              </a:ext>
            </a:extLst>
          </p:cNvPr>
          <p:cNvSpPr txBox="1"/>
          <p:nvPr/>
        </p:nvSpPr>
        <p:spPr>
          <a:xfrm>
            <a:off x="6567616" y="1727885"/>
            <a:ext cx="438046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ea typeface="+mn-lt"/>
                <a:cs typeface="+mn-lt"/>
              </a:rPr>
              <a:t>Recycle Expert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n-US" sz="2400" i="1" dirty="0">
                <a:solidFill>
                  <a:srgbClr val="000000"/>
                </a:solidFill>
                <a:ea typeface="+mn-lt"/>
                <a:cs typeface="+mn-lt"/>
              </a:rPr>
              <a:t>Recycling</a:t>
            </a:r>
            <a:r>
              <a:rPr lang="en-US" sz="2400" i="1" dirty="0">
                <a:solidFill>
                  <a:srgbClr val="000000"/>
                </a:solidFill>
                <a:cs typeface="Arial" panose="020B0604020202020204"/>
              </a:rPr>
              <a:t> made so easy</a:t>
            </a:r>
            <a:endParaRPr lang="en-US" i="1" dirty="0">
              <a:solidFill>
                <a:srgbClr val="FFFFFF"/>
              </a:solidFill>
              <a:cs typeface="Arial" panose="020B0604020202020204"/>
            </a:endParaRPr>
          </a:p>
          <a:p>
            <a:endParaRPr lang="en-US" sz="3200" b="1" dirty="0">
              <a:solidFill>
                <a:srgbClr val="000000"/>
              </a:solidFill>
              <a:cs typeface="Arial" panose="020B0604020202020204"/>
            </a:endParaRPr>
          </a:p>
          <a:p>
            <a:pPr algn="ctr"/>
            <a:endParaRPr lang="en-US" sz="3200" b="1" dirty="0">
              <a:solidFill>
                <a:srgbClr val="000000"/>
              </a:solidFill>
              <a:cs typeface="Arial" panose="020B0604020202020204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32440B7-0B29-494C-B2AA-6051E9B445D6}"/>
              </a:ext>
            </a:extLst>
          </p:cNvPr>
          <p:cNvCxnSpPr/>
          <p:nvPr/>
        </p:nvCxnSpPr>
        <p:spPr>
          <a:xfrm>
            <a:off x="2529016" y="2848231"/>
            <a:ext cx="306860" cy="832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98F092-7B92-4143-863F-9799430A2563}"/>
              </a:ext>
            </a:extLst>
          </p:cNvPr>
          <p:cNvCxnSpPr>
            <a:cxnSpLocks/>
          </p:cNvCxnSpPr>
          <p:nvPr/>
        </p:nvCxnSpPr>
        <p:spPr>
          <a:xfrm flipH="1">
            <a:off x="3237470" y="2343664"/>
            <a:ext cx="22654" cy="11821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97EB71-0ED3-4405-B68D-F36222D30DF9}"/>
              </a:ext>
            </a:extLst>
          </p:cNvPr>
          <p:cNvCxnSpPr>
            <a:cxnSpLocks/>
          </p:cNvCxnSpPr>
          <p:nvPr/>
        </p:nvCxnSpPr>
        <p:spPr>
          <a:xfrm flipH="1">
            <a:off x="3608173" y="3095366"/>
            <a:ext cx="413950" cy="5539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Graphic 34" descr="Smart Phone">
            <a:extLst>
              <a:ext uri="{FF2B5EF4-FFF2-40B4-BE49-F238E27FC236}">
                <a16:creationId xmlns:a16="http://schemas.microsoft.com/office/drawing/2014/main" id="{13FB2D1E-B333-4134-B40D-7FFB4D3BCE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06016" y="45987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5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663469B-1DF0-41C0-857A-D09984B50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" r="14322" b="59"/>
          <a:stretch/>
        </p:blipFill>
        <p:spPr>
          <a:xfrm>
            <a:off x="965886" y="-1229"/>
            <a:ext cx="10467060" cy="68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41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CA39E51-51F3-46DA-A1DF-A378534F47A4}"/>
              </a:ext>
            </a:extLst>
          </p:cNvPr>
          <p:cNvSpPr txBox="1">
            <a:spLocks/>
          </p:cNvSpPr>
          <p:nvPr/>
        </p:nvSpPr>
        <p:spPr>
          <a:xfrm>
            <a:off x="1333500" y="994302"/>
            <a:ext cx="9525000" cy="8975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1F2D29"/>
                </a:solidFill>
              </a:rPr>
              <a:t>How Might We?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5A5B553-8260-4D0D-ACAF-AEC9DFA6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80" y="4518714"/>
            <a:ext cx="3050240" cy="1996386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F4A46DD-3224-41FB-B6D7-DB328206C092}"/>
              </a:ext>
            </a:extLst>
          </p:cNvPr>
          <p:cNvSpPr txBox="1">
            <a:spLocks/>
          </p:cNvSpPr>
          <p:nvPr/>
        </p:nvSpPr>
        <p:spPr>
          <a:xfrm>
            <a:off x="1333500" y="2081025"/>
            <a:ext cx="9853084" cy="642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F2D29"/>
                </a:solidFill>
              </a:rPr>
              <a:t>Incent consumers to better conserve energy?</a:t>
            </a:r>
            <a:endParaRPr lang="en-US" dirty="0">
              <a:cs typeface="Arial" panose="020B060402020202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A46342-D451-4D7D-B199-68576B02A948}"/>
              </a:ext>
            </a:extLst>
          </p:cNvPr>
          <p:cNvGrpSpPr/>
          <p:nvPr/>
        </p:nvGrpSpPr>
        <p:grpSpPr>
          <a:xfrm>
            <a:off x="1546969" y="3152685"/>
            <a:ext cx="9426146" cy="936464"/>
            <a:chOff x="1542536" y="4151866"/>
            <a:chExt cx="9426146" cy="74115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4D8A7DA-472E-4434-B291-79BC9E151D6D}"/>
                </a:ext>
              </a:extLst>
            </p:cNvPr>
            <p:cNvSpPr/>
            <p:nvPr/>
          </p:nvSpPr>
          <p:spPr>
            <a:xfrm>
              <a:off x="1542536" y="4159328"/>
              <a:ext cx="2890127" cy="733696"/>
            </a:xfrm>
            <a:prstGeom prst="roundRect">
              <a:avLst>
                <a:gd name="adj" fmla="val 8644"/>
              </a:avLst>
            </a:prstGeom>
            <a:solidFill>
              <a:srgbClr val="B4D38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One Stop Shop for</a:t>
              </a: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Energy Incentives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595E0B1-B4EF-4DFA-B93F-B6A185AEC3C2}"/>
                </a:ext>
              </a:extLst>
            </p:cNvPr>
            <p:cNvSpPr/>
            <p:nvPr/>
          </p:nvSpPr>
          <p:spPr>
            <a:xfrm>
              <a:off x="4810545" y="4159328"/>
              <a:ext cx="2890127" cy="733696"/>
            </a:xfrm>
            <a:prstGeom prst="roundRect">
              <a:avLst>
                <a:gd name="adj" fmla="val 8644"/>
              </a:avLst>
            </a:prstGeom>
            <a:solidFill>
              <a:srgbClr val="B4D38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Recycle Expert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D7250ED-ED02-4C97-8115-004EEDEFA8EF}"/>
                </a:ext>
              </a:extLst>
            </p:cNvPr>
            <p:cNvSpPr/>
            <p:nvPr/>
          </p:nvSpPr>
          <p:spPr>
            <a:xfrm>
              <a:off x="8078555" y="4151866"/>
              <a:ext cx="2890127" cy="733696"/>
            </a:xfrm>
            <a:prstGeom prst="roundRect">
              <a:avLst>
                <a:gd name="adj" fmla="val 8644"/>
              </a:avLst>
            </a:prstGeom>
            <a:solidFill>
              <a:srgbClr val="B4D38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GreenAvatar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0655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C9E59A-BFB5-4842-81EC-6D3768DE1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9866" y="0"/>
            <a:ext cx="10320542" cy="6858000"/>
          </a:xfrm>
        </p:spPr>
      </p:pic>
    </p:spTree>
    <p:extLst>
      <p:ext uri="{BB962C8B-B14F-4D97-AF65-F5344CB8AC3E}">
        <p14:creationId xmlns:p14="http://schemas.microsoft.com/office/powerpoint/2010/main" val="2863673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C9E59A-BFB5-4842-81EC-6D3768DE1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9866" y="0"/>
            <a:ext cx="10320542" cy="6858000"/>
          </a:xfr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3E425F5-8661-4522-AF53-308C09F65C90}"/>
              </a:ext>
            </a:extLst>
          </p:cNvPr>
          <p:cNvSpPr/>
          <p:nvPr/>
        </p:nvSpPr>
        <p:spPr>
          <a:xfrm>
            <a:off x="1759134" y="3927566"/>
            <a:ext cx="4119152" cy="2259165"/>
          </a:xfrm>
          <a:prstGeom prst="roundRect">
            <a:avLst>
              <a:gd name="adj" fmla="val 4449"/>
            </a:avLst>
          </a:prstGeom>
          <a:solidFill>
            <a:srgbClr val="D2ECB8">
              <a:alpha val="4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800"/>
              </a:spcAft>
            </a:pPr>
            <a:endParaRPr lang="en-US" sz="2000" dirty="0">
              <a:solidFill>
                <a:srgbClr val="1F2D29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021B88-F69E-44BD-9111-C0905FE623E9}"/>
              </a:ext>
            </a:extLst>
          </p:cNvPr>
          <p:cNvSpPr/>
          <p:nvPr/>
        </p:nvSpPr>
        <p:spPr>
          <a:xfrm>
            <a:off x="1802679" y="5417467"/>
            <a:ext cx="4053834" cy="733696"/>
          </a:xfrm>
          <a:prstGeom prst="roundRect">
            <a:avLst>
              <a:gd name="adj" fmla="val 8644"/>
            </a:avLst>
          </a:prstGeom>
          <a:solidFill>
            <a:srgbClr val="D2ECB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1F2D29"/>
                </a:solidFill>
              </a:rPr>
              <a:t>How do tax credits/rebates work?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1F2D29"/>
                </a:solidFill>
              </a:rPr>
              <a:t>What are the use cases and variations?</a:t>
            </a:r>
          </a:p>
        </p:txBody>
      </p:sp>
    </p:spTree>
    <p:extLst>
      <p:ext uri="{BB962C8B-B14F-4D97-AF65-F5344CB8AC3E}">
        <p14:creationId xmlns:p14="http://schemas.microsoft.com/office/powerpoint/2010/main" val="36743107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38766F-4A4C-4A97-A586-D473DB73896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15A3BA9-6D02-4532-AB7C-88A97C6EE2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09D4EA3-187B-4130-8E4D-A4F81F9678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 design</Template>
  <TotalTime>0</TotalTime>
  <Words>238</Words>
  <Application>Microsoft Office PowerPoint</Application>
  <PresentationFormat>Widescreen</PresentationFormat>
  <Paragraphs>53</Paragraphs>
  <Slides>11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MS Shell Dlg 2</vt:lpstr>
      <vt:lpstr>Wingdings</vt:lpstr>
      <vt:lpstr>Wingdings 3</vt:lpstr>
      <vt:lpstr>Madison</vt:lpstr>
      <vt:lpstr>Product 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Studio</dc:title>
  <dc:creator/>
  <cp:lastModifiedBy/>
  <cp:revision>175</cp:revision>
  <dcterms:created xsi:type="dcterms:W3CDTF">2019-09-18T03:47:57Z</dcterms:created>
  <dcterms:modified xsi:type="dcterms:W3CDTF">2019-09-28T20:16:28Z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